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457" autoAdjust="0"/>
  </p:normalViewPr>
  <p:slideViewPr>
    <p:cSldViewPr>
      <p:cViewPr varScale="1">
        <p:scale>
          <a:sx n="89" d="100"/>
          <a:sy n="89" d="100"/>
        </p:scale>
        <p:origin x="947" y="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3231" y="9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AU" alt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/>
              <a:t>Click to edit Master text styles</a:t>
            </a:r>
          </a:p>
          <a:p>
            <a:pPr lvl="1"/>
            <a:r>
              <a:rPr lang="en-AU" altLang="en-US"/>
              <a:t>Second level</a:t>
            </a:r>
          </a:p>
          <a:p>
            <a:pPr lvl="2"/>
            <a:r>
              <a:rPr lang="en-AU" altLang="en-US"/>
              <a:t>Third level</a:t>
            </a:r>
          </a:p>
          <a:p>
            <a:pPr lvl="3"/>
            <a:r>
              <a:rPr lang="en-AU" altLang="en-US"/>
              <a:t>Fourth level</a:t>
            </a:r>
          </a:p>
          <a:p>
            <a:pPr lvl="4"/>
            <a:r>
              <a:rPr lang="en-AU" altLang="en-US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 alt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28DA8A3-E182-4BF6-AD87-D072A21F7DE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29015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DA8A3-E182-4BF6-AD87-D072A21F7DE5}" type="slidenum">
              <a:rPr lang="en-AU" altLang="en-US" smtClean="0"/>
              <a:pPr/>
              <a:t>1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8498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DA8A3-E182-4BF6-AD87-D072A21F7DE5}" type="slidenum">
              <a:rPr lang="en-AU" altLang="en-US" smtClean="0"/>
              <a:pPr/>
              <a:t>2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8985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0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2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49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0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2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3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4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5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6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7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8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59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0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1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2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3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4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5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6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7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8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69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70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71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4372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14373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14374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14375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AU" altLang="en-US" noProof="0"/>
          </a:p>
        </p:txBody>
      </p:sp>
      <p:sp>
        <p:nvSpPr>
          <p:cNvPr id="14376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AU" altLang="en-US" noProof="0"/>
          </a:p>
        </p:txBody>
      </p:sp>
      <p:sp>
        <p:nvSpPr>
          <p:cNvPr id="14377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B46DD3C-9977-42B8-A906-00602EA45FCC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30A4F-D568-4FB8-B5EB-ACDB6CA950F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32587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8145B-E396-4B16-8AA5-C3E2BADC26D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4413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8D7CD-3DBE-479E-8467-0DCE3D7BA2B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8956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38CE0-430E-47A9-9600-98F37B6C27B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175071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7CD7A-5673-42FE-AC53-11047AD9E2B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3092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F3D53-C3B0-4F59-9D1D-07C24D323F1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5098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5C9A4-BEEE-4E9B-B90D-8009018F7E8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73360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33315-6257-4F7A-964C-1844A01D090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0824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96787-9539-4A9E-A32E-DB823F255F46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9951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DC73F-A787-4245-9DCF-B42E08B8DC7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84152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3315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16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17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18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19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0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1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2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3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4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5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6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7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8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9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0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1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2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3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4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5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6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7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8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39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0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1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2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3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4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5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6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7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48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1334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AU" altLang="en-US"/>
          </a:p>
        </p:txBody>
      </p:sp>
      <p:sp>
        <p:nvSpPr>
          <p:cNvPr id="1335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AU" altLang="en-US"/>
          </a:p>
        </p:txBody>
      </p:sp>
      <p:sp>
        <p:nvSpPr>
          <p:cNvPr id="13351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 altLang="en-US"/>
          </a:p>
        </p:txBody>
      </p:sp>
      <p:sp>
        <p:nvSpPr>
          <p:cNvPr id="13352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AU" altLang="en-US"/>
          </a:p>
        </p:txBody>
      </p:sp>
      <p:sp>
        <p:nvSpPr>
          <p:cNvPr id="13353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A45CE4-6CBE-41F2-94F8-ABCAC304EE8E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1052737"/>
            <a:ext cx="7630616" cy="2452464"/>
          </a:xfrm>
        </p:spPr>
        <p:txBody>
          <a:bodyPr/>
          <a:lstStyle/>
          <a:p>
            <a:r>
              <a:rPr lang="en-A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United Nations Africa-Middle East</a:t>
            </a:r>
            <a:br>
              <a:rPr lang="en-A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A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Regional Forum</a:t>
            </a:r>
            <a:br>
              <a:rPr lang="en-A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A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Thematic Session:1</a:t>
            </a:r>
            <a:br>
              <a:rPr lang="en-A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A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norms and interpretations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altLang="en-US" sz="1800" dirty="0">
                <a:solidFill>
                  <a:schemeClr val="accent5">
                    <a:lumMod val="10000"/>
                  </a:schemeClr>
                </a:solidFill>
              </a:rPr>
              <a:t>Prof Bertus de Villiers</a:t>
            </a:r>
          </a:p>
          <a:p>
            <a:pPr>
              <a:lnSpc>
                <a:spcPct val="80000"/>
              </a:lnSpc>
            </a:pPr>
            <a:r>
              <a:rPr lang="en-AU" altLang="en-US" sz="1800" dirty="0">
                <a:solidFill>
                  <a:schemeClr val="accent5">
                    <a:lumMod val="10000"/>
                  </a:schemeClr>
                </a:solidFill>
              </a:rPr>
              <a:t>Expert input</a:t>
            </a:r>
          </a:p>
          <a:p>
            <a:pPr>
              <a:lnSpc>
                <a:spcPct val="80000"/>
              </a:lnSpc>
            </a:pPr>
            <a:r>
              <a:rPr lang="en-AU" altLang="en-US" sz="1800" dirty="0">
                <a:solidFill>
                  <a:schemeClr val="accent5">
                    <a:lumMod val="10000"/>
                  </a:schemeClr>
                </a:solidFill>
              </a:rPr>
              <a:t>University of Johannesburg Law School</a:t>
            </a:r>
          </a:p>
          <a:p>
            <a:pPr>
              <a:lnSpc>
                <a:spcPct val="80000"/>
              </a:lnSpc>
            </a:pPr>
            <a:r>
              <a:rPr lang="en-AU" altLang="en-US" sz="1800" dirty="0">
                <a:solidFill>
                  <a:schemeClr val="accent5">
                    <a:lumMod val="10000"/>
                  </a:schemeClr>
                </a:solidFill>
              </a:rPr>
              <a:t>6 September 2022</a:t>
            </a:r>
            <a:endParaRPr lang="en-AU" altLang="en-US" sz="1400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en-AU" altLang="en-US" sz="1800" dirty="0"/>
          </a:p>
          <a:p>
            <a:pPr>
              <a:lnSpc>
                <a:spcPct val="80000"/>
              </a:lnSpc>
            </a:pPr>
            <a:endParaRPr lang="en-AU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9562"/>
            <a:ext cx="8229600" cy="1143000"/>
          </a:xfrm>
        </p:spPr>
        <p:txBody>
          <a:bodyPr/>
          <a:lstStyle/>
          <a:p>
            <a:r>
              <a:rPr lang="en-AU" dirty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Recognise the potential for conflict and threat to democratisation unless minority rights and concerns are addressed: it is not a luxury, but a necessity</a:t>
            </a:r>
          </a:p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Enhance </a:t>
            </a:r>
            <a:r>
              <a:rPr lang="en-AU" sz="1800" dirty="0" err="1">
                <a:solidFill>
                  <a:schemeClr val="accent5">
                    <a:lumMod val="10000"/>
                  </a:schemeClr>
                </a:solidFill>
              </a:rPr>
              <a:t>UNDM</a:t>
            </a: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 by negotiating a treaty of minority rights</a:t>
            </a:r>
          </a:p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Refine as practical guidelines measures such as Lund Recommendations and Ljubljana Guidelines to assist states and minorities when institutions are designed and conflict is resolved</a:t>
            </a:r>
          </a:p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Recognise that minorities have collective </a:t>
            </a:r>
            <a:r>
              <a:rPr lang="en-AU" sz="1800" i="1" dirty="0">
                <a:solidFill>
                  <a:schemeClr val="accent5">
                    <a:lumMod val="10000"/>
                  </a:schemeClr>
                </a:solidFill>
              </a:rPr>
              <a:t>and </a:t>
            </a: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individual rights</a:t>
            </a:r>
          </a:p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Encourage states to enact legislation to enable minorities to become incorporated and to self-manage their affairs</a:t>
            </a:r>
          </a:p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Disseminate </a:t>
            </a:r>
            <a:r>
              <a:rPr lang="en-AU" sz="1800" i="1" dirty="0">
                <a:solidFill>
                  <a:schemeClr val="accent5">
                    <a:lumMod val="10000"/>
                  </a:schemeClr>
                </a:solidFill>
              </a:rPr>
              <a:t>within</a:t>
            </a: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 the region practical examples of minority protection and circulate for public education</a:t>
            </a:r>
          </a:p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Enhance the right of minorities to education in their mother tongue, where possible with support from the state</a:t>
            </a:r>
          </a:p>
          <a:p>
            <a:pPr marL="514350" indent="-514350">
              <a:buAutoNum type="arabicPeriod"/>
            </a:pP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Establish </a:t>
            </a:r>
            <a:r>
              <a:rPr lang="en-AU" sz="1800" i="1" dirty="0">
                <a:solidFill>
                  <a:schemeClr val="accent5">
                    <a:lumMod val="10000"/>
                  </a:schemeClr>
                </a:solidFill>
              </a:rPr>
              <a:t>within</a:t>
            </a:r>
            <a:r>
              <a:rPr lang="en-AU" sz="1800" dirty="0">
                <a:solidFill>
                  <a:schemeClr val="accent5">
                    <a:lumMod val="10000"/>
                  </a:schemeClr>
                </a:solidFill>
              </a:rPr>
              <a:t> the region a Centre for Excellence in minority (and indigenous) rights for research, database, conflict resolution, workshops</a:t>
            </a:r>
          </a:p>
          <a:p>
            <a:pPr marL="514350" indent="-514350">
              <a:buAutoNum type="arabicPeriod"/>
            </a:pPr>
            <a:endParaRPr lang="en-AU" sz="2000" dirty="0">
              <a:solidFill>
                <a:schemeClr val="accent5">
                  <a:lumMod val="10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AU" sz="2000" dirty="0">
              <a:solidFill>
                <a:schemeClr val="accent5">
                  <a:lumMod val="10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AU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8D7CD-3DBE-479E-8467-0DCE3D7BA2B2}" type="slidenum">
              <a:rPr lang="en-AU" altLang="en-US" smtClean="0"/>
              <a:pPr/>
              <a:t>2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81901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iversityNon-TerritorialProtectionDarwin2013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DiversityNon-TerritorialProtectionDarwin2013</Template>
  <TotalTime>3416</TotalTime>
  <Words>177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Tahoma</vt:lpstr>
      <vt:lpstr>Times New Roman</vt:lpstr>
      <vt:lpstr>Wingdings</vt:lpstr>
      <vt:lpstr>DiversityNon-TerritorialProtectionDarwin2013</vt:lpstr>
      <vt:lpstr>United Nations Africa-Middle East Regional Forum Thematic Session:1 Existing norms and interpretations</vt:lpstr>
      <vt:lpstr>Recommendations</vt:lpstr>
    </vt:vector>
  </TitlesOfParts>
  <Company>Department of the Attorney General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 OF MINORITIES ON A NON-TERRITORIAL BASIS:  POTENTIAL BENEFITS FOR ABORIGINAL PEOPLE FROM INTERNATIONAL EXPERIENCES</dc:title>
  <dc:creator>DeVilliers, Bertus</dc:creator>
  <cp:lastModifiedBy>De Villiers, Bertus</cp:lastModifiedBy>
  <cp:revision>234</cp:revision>
  <cp:lastPrinted>2022-09-06T04:15:51Z</cp:lastPrinted>
  <dcterms:created xsi:type="dcterms:W3CDTF">2015-06-05T01:21:01Z</dcterms:created>
  <dcterms:modified xsi:type="dcterms:W3CDTF">2022-09-06T08:17:50Z</dcterms:modified>
</cp:coreProperties>
</file>